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69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4" r:id="rId12"/>
    <p:sldId id="266" r:id="rId13"/>
    <p:sldId id="268" r:id="rId14"/>
    <p:sldId id="267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6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8C97DC-FA60-40F5-ADD4-5C772110A261}" type="datetime12">
              <a:rPr lang="ru-RU" smtClean="0"/>
              <a:pPr/>
              <a:t>8:15 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91A02B-0496-4CDB-9D5F-F4A8CFF48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D5C0FC-470C-4EFA-9961-3C5D22A7A89A}" type="datetime12">
              <a:rPr lang="ru-RU" smtClean="0"/>
              <a:pPr/>
              <a:t>8:14 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AFE495-6032-406B-8D84-21ACBF140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FE495-6032-406B-8D84-21ACBF140C65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AA533787-F753-4F02-A79D-16ECB25A4D0F}" type="datetime12">
              <a:rPr lang="ru-RU" smtClean="0"/>
              <a:pPr/>
              <a:t>8:14 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презентации\kartinki-dlya-prezentaci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5912" y="0"/>
            <a:ext cx="925991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052736"/>
            <a:ext cx="7772400" cy="1470025"/>
          </a:xfrm>
        </p:spPr>
        <p:txBody>
          <a:bodyPr/>
          <a:lstStyle/>
          <a:p>
            <a:r>
              <a:rPr lang="uk-UA" b="1" dirty="0" smtClean="0"/>
              <a:t>Опис педагогічного досвіду</a:t>
            </a:r>
            <a:endParaRPr lang="uk-UA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204864"/>
            <a:ext cx="7488832" cy="1752600"/>
          </a:xfrm>
        </p:spPr>
        <p:txBody>
          <a:bodyPr>
            <a:noAutofit/>
          </a:bodyPr>
          <a:lstStyle/>
          <a:p>
            <a:r>
              <a:rPr lang="uk-UA" sz="4400" b="1" dirty="0" smtClean="0">
                <a:solidFill>
                  <a:schemeClr val="tx1"/>
                </a:solidFill>
                <a:latin typeface="+mj-lt"/>
              </a:rPr>
              <a:t>Класного керівника </a:t>
            </a:r>
          </a:p>
          <a:p>
            <a:r>
              <a:rPr lang="uk-UA" sz="4400" b="1" dirty="0" smtClean="0">
                <a:solidFill>
                  <a:schemeClr val="tx1"/>
                </a:solidFill>
                <a:latin typeface="+mj-lt"/>
              </a:rPr>
              <a:t>6 класу</a:t>
            </a:r>
          </a:p>
          <a:p>
            <a:r>
              <a:rPr lang="uk-UA" sz="4400" b="1" dirty="0" smtClean="0">
                <a:solidFill>
                  <a:schemeClr val="tx1"/>
                </a:solidFill>
                <a:latin typeface="+mj-lt"/>
              </a:rPr>
              <a:t>Новотошківського </a:t>
            </a:r>
            <a:r>
              <a:rPr lang="uk-UA" sz="4400" b="1" dirty="0" smtClean="0">
                <a:solidFill>
                  <a:schemeClr val="tx1"/>
                </a:solidFill>
                <a:latin typeface="+mj-lt"/>
              </a:rPr>
              <a:t>НВК № 10</a:t>
            </a:r>
          </a:p>
          <a:p>
            <a:r>
              <a:rPr lang="uk-UA" sz="4400" b="1" dirty="0" smtClean="0">
                <a:solidFill>
                  <a:schemeClr val="tx1"/>
                </a:solidFill>
                <a:latin typeface="+mj-lt"/>
              </a:rPr>
              <a:t> Резніченко Світлани Борисівни</a:t>
            </a:r>
            <a:endParaRPr lang="ru-RU" sz="4400" b="1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Картинки\презентации\kartinki-dlya-prezentac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5912" y="0"/>
            <a:ext cx="925991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12776"/>
            <a:ext cx="8229600" cy="1070992"/>
          </a:xfrm>
        </p:spPr>
        <p:txBody>
          <a:bodyPr>
            <a:normAutofit fontScale="90000"/>
          </a:bodyPr>
          <a:lstStyle/>
          <a:p>
            <a:r>
              <a:rPr lang="uk-UA" b="1" i="1" dirty="0" smtClean="0"/>
              <a:t>Принципи  виховної системи.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060848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uk-UA" dirty="0" smtClean="0"/>
              <a:t>1.Принцип "розуміння замість засудження"</a:t>
            </a:r>
            <a:endParaRPr lang="ru-RU" dirty="0" smtClean="0"/>
          </a:p>
          <a:p>
            <a:r>
              <a:rPr lang="uk-UA" dirty="0" smtClean="0"/>
              <a:t>2.Принцип "добровільність замість контролю"</a:t>
            </a:r>
            <a:endParaRPr lang="ru-RU" dirty="0" smtClean="0"/>
          </a:p>
          <a:p>
            <a:r>
              <a:rPr lang="uk-UA" dirty="0" smtClean="0"/>
              <a:t>3. Принцип "активність замість пасивності"</a:t>
            </a:r>
            <a:endParaRPr lang="ru-RU" dirty="0" smtClean="0"/>
          </a:p>
          <a:p>
            <a:r>
              <a:rPr lang="uk-UA" dirty="0" smtClean="0"/>
              <a:t>4. Принцип "скритність, конфіденційність"</a:t>
            </a:r>
            <a:endParaRPr lang="ru-RU" dirty="0" smtClean="0"/>
          </a:p>
          <a:p>
            <a:r>
              <a:rPr lang="uk-UA" dirty="0" smtClean="0"/>
              <a:t>5. Принцип "відкритість (щирість), довіра"</a:t>
            </a:r>
            <a:endParaRPr lang="ru-RU" dirty="0" smtClean="0"/>
          </a:p>
          <a:p>
            <a:r>
              <a:rPr lang="uk-UA" dirty="0" smtClean="0"/>
              <a:t>6. Принцип "сімейна орієнтація"</a:t>
            </a:r>
            <a:endParaRPr lang="ru-RU" dirty="0" smtClean="0"/>
          </a:p>
          <a:p>
            <a:r>
              <a:rPr lang="uk-UA" dirty="0" smtClean="0"/>
              <a:t>7. Принцип "об'єднана допомога-комплексна допомога".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\презентации\kartinki-dlya-prezentac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5912" y="0"/>
            <a:ext cx="9259912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Картинки\презентации\kartinki-dlya-prezentac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5912" y="0"/>
            <a:ext cx="925991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340768"/>
            <a:ext cx="8229600" cy="648072"/>
          </a:xfrm>
        </p:spPr>
        <p:txBody>
          <a:bodyPr>
            <a:normAutofit/>
          </a:bodyPr>
          <a:lstStyle/>
          <a:p>
            <a:r>
              <a:rPr lang="uk-UA" sz="2800" b="1" i="1" dirty="0" smtClean="0"/>
              <a:t>Напрямки виховної системи класу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44824"/>
            <a:ext cx="8229600" cy="5013176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uk-UA" sz="5500" dirty="0" smtClean="0"/>
              <a:t>Створення сприятливих умов для особистісної зрілості та духовного зростання учнів.</a:t>
            </a:r>
            <a:endParaRPr lang="ru-RU" sz="5500" dirty="0" smtClean="0"/>
          </a:p>
          <a:p>
            <a:pPr lvl="0"/>
            <a:r>
              <a:rPr lang="uk-UA" sz="5500" dirty="0" smtClean="0"/>
              <a:t>Творче поєднання різновидів діяльності та принципів (ділового, педагогічно-психологічного) партнерства з метою створення атмосфери сприятливого спілкування на теренах творчості, спільної праці та взаємодопомоги для  досягнення поставленої мети.</a:t>
            </a:r>
            <a:endParaRPr lang="ru-RU" sz="5500" dirty="0" smtClean="0"/>
          </a:p>
          <a:p>
            <a:pPr lvl="0"/>
            <a:r>
              <a:rPr lang="uk-UA" sz="5500" dirty="0" smtClean="0"/>
              <a:t>Формування здорової життєвої компетентності, виховання потреби в самовдосконаленні.</a:t>
            </a:r>
            <a:endParaRPr lang="ru-RU" sz="55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Картинки\презентации\kartinki-dlya-prezentac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5912" y="0"/>
            <a:ext cx="925991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340768"/>
            <a:ext cx="8229600" cy="792088"/>
          </a:xfrm>
        </p:spPr>
        <p:txBody>
          <a:bodyPr>
            <a:normAutofit/>
          </a:bodyPr>
          <a:lstStyle/>
          <a:p>
            <a:r>
              <a:rPr lang="uk-UA" sz="3200" b="1" i="1" dirty="0" smtClean="0"/>
              <a:t>Напрямки виховної системи класу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741987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uk-UA" dirty="0" smtClean="0"/>
              <a:t>Сприяння розвитку громадянської позиції, почуття власної потрібності в спільній справі на засадах учнівського самоврядування, що має на меті формування вміння в дітях співробітничати на принципах партнерства, гласності, демократизму.</a:t>
            </a:r>
            <a:endParaRPr lang="ru-RU" dirty="0" smtClean="0"/>
          </a:p>
          <a:p>
            <a:pPr lvl="0"/>
            <a:r>
              <a:rPr lang="uk-UA" dirty="0" smtClean="0"/>
              <a:t>Забезпечення комплексного виховного впливу, що формує ініціативну, здатну приймати нестандартні рішення, цілісну особистість, якій притаманні толерантність, благодійність у режимі реального часу.</a:t>
            </a:r>
            <a:endParaRPr lang="ru-RU" dirty="0" smtClean="0"/>
          </a:p>
          <a:p>
            <a:pPr lvl="0"/>
            <a:r>
              <a:rPr lang="uk-UA" dirty="0" smtClean="0"/>
              <a:t>Конкретизація колективних творчих справ та створення поля можливостей для самореалізації школярів у конкретних справах.</a:t>
            </a:r>
            <a:endParaRPr lang="ru-RU" dirty="0" smtClean="0"/>
          </a:p>
          <a:p>
            <a:pPr lvl="0"/>
            <a:r>
              <a:rPr lang="uk-UA" dirty="0" smtClean="0"/>
              <a:t>Забезпечення прав і інтересів учнів, відвернення дітей від асоціальних форм поведінки.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:\загругка с хрома\mo_kl.ker.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Картинки\презентации\kartinki-dlya-prezentac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5912" y="0"/>
            <a:ext cx="9259912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dirty="0" smtClean="0"/>
              <a:t>     Цей клас у мене перший з яким я працюю з 5-го класу. Головне, що я виховую в своїх  учнях,  це вміння відрізняти чорне від білого, добро від зла, справжнє людське щастя від безтурботного  існування; формую в них  національну свідомість та громадську гідність.  Хочу, щоб вони були добрими, гуманними, милосердними, здоровими духовно і фізично. Здійснити це, вважаю можливим, впливаючи на світ учнів словами і справами, активно співпрацюючи з батьками, встановлюючи контакти з культурними та громадськими організаціями. І саме в цьому я бачу зміст виховної роботи в класі.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Картинки\презентации\kartinki-dlya-prezentac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5912" y="0"/>
            <a:ext cx="9259912" cy="6858000"/>
          </a:xfrm>
          <a:prstGeom prst="rect">
            <a:avLst/>
          </a:prstGeom>
          <a:noFill/>
        </p:spPr>
      </p:pic>
      <p:pic>
        <p:nvPicPr>
          <p:cNvPr id="2050" name="Picture 2" descr="H:\Новая папка (3)\_DSC022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3779912" cy="5080526"/>
          </a:xfrm>
          <a:prstGeom prst="rect">
            <a:avLst/>
          </a:prstGeom>
          <a:noFill/>
        </p:spPr>
      </p:pic>
      <p:pic>
        <p:nvPicPr>
          <p:cNvPr id="2051" name="Picture 3" descr="H:\Новая папка (3)\_DSC970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4544" y="0"/>
            <a:ext cx="4703630" cy="6858000"/>
          </a:xfrm>
          <a:prstGeom prst="rect">
            <a:avLst/>
          </a:prstGeom>
          <a:noFill/>
        </p:spPr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4391472" y="1556792"/>
            <a:ext cx="4752528" cy="4968552"/>
          </a:xfrm>
        </p:spPr>
        <p:txBody>
          <a:bodyPr/>
          <a:lstStyle/>
          <a:p>
            <a:r>
              <a:rPr lang="uk-UA" sz="2400" b="1" dirty="0" smtClean="0"/>
              <a:t>Резніченко Світлана Борисівна </a:t>
            </a:r>
          </a:p>
          <a:p>
            <a:r>
              <a:rPr lang="uk-UA" sz="2400" b="1" dirty="0" smtClean="0"/>
              <a:t>25 років</a:t>
            </a:r>
          </a:p>
          <a:p>
            <a:r>
              <a:rPr lang="uk-UA" sz="2400" b="1" dirty="0" smtClean="0"/>
              <a:t>Педагогічний стаж – 4 роки</a:t>
            </a:r>
          </a:p>
          <a:p>
            <a:r>
              <a:rPr lang="uk-UA" sz="2400" b="1" dirty="0" smtClean="0"/>
              <a:t>Спеціальність – вчитель хімії .</a:t>
            </a:r>
          </a:p>
          <a:p>
            <a:r>
              <a:rPr lang="uk-UA" sz="2400" b="1" dirty="0" smtClean="0"/>
              <a:t>Категорія – спеціаліст</a:t>
            </a:r>
          </a:p>
          <a:p>
            <a:r>
              <a:rPr lang="uk-UA" sz="2400" b="1" dirty="0" smtClean="0"/>
              <a:t>Класний керівник 6 класу </a:t>
            </a:r>
            <a:r>
              <a:rPr lang="uk-UA" sz="2400" b="1" dirty="0" err="1" smtClean="0"/>
              <a:t>Новотошківького</a:t>
            </a:r>
            <a:r>
              <a:rPr lang="uk-UA" sz="2400" b="1" dirty="0" smtClean="0"/>
              <a:t> НВК №  10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20"/>
                            </p:stCondLst>
                            <p:childTnLst>
                              <p:par>
                                <p:cTn id="1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40"/>
                            </p:stCondLst>
                            <p:childTnLst>
                              <p:par>
                                <p:cTn id="2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60"/>
                            </p:stCondLst>
                            <p:childTnLst>
                              <p:par>
                                <p:cTn id="3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80"/>
                            </p:stCondLst>
                            <p:childTnLst>
                              <p:par>
                                <p:cTn id="3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20"/>
                            </p:stCondLst>
                            <p:childTnLst>
                              <p:par>
                                <p:cTn id="4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Картинки\презентации\kartinki-dlya-prezentac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5912" y="0"/>
            <a:ext cx="925991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На даний момент я є класним керівником 6 класу НОВОТОШКІВСЬКОГО навчально-виховного комплексу № 10. Під моїм керівництвом клас знаходиться  з 2014-2015 навчального року. Клас був сформований в 2010-2011 навчальному році. Протягом 5 навчальних років кількість учнів часто змінювалась і на даному етапі ми маємо 5 учнів: 3  дівчинки та 2 хлопця.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Картинки\презентации\kartinki-dlya-prezentac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5912" y="0"/>
            <a:ext cx="9259912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1700808"/>
            <a:ext cx="8229600" cy="1143000"/>
          </a:xfrm>
        </p:spPr>
        <p:txBody>
          <a:bodyPr>
            <a:noAutofit/>
          </a:bodyPr>
          <a:lstStyle/>
          <a:p>
            <a:r>
              <a:rPr lang="ru-RU" b="1" i="1" u="sng" dirty="0" smtClean="0">
                <a:solidFill>
                  <a:srgbClr val="00B0F0"/>
                </a:solidFill>
              </a:rPr>
              <a:t/>
            </a:r>
            <a:br>
              <a:rPr lang="ru-RU" b="1" i="1" u="sng" dirty="0" smtClean="0">
                <a:solidFill>
                  <a:srgbClr val="00B0F0"/>
                </a:solidFill>
              </a:rPr>
            </a:br>
            <a:r>
              <a:rPr lang="ru-RU" b="1" i="1" u="sng" dirty="0" smtClean="0">
                <a:solidFill>
                  <a:srgbClr val="00B0F0"/>
                </a:solidFill>
              </a:rPr>
              <a:t>Проблема </a:t>
            </a:r>
            <a:r>
              <a:rPr lang="ru-RU" b="1" i="1" u="sng" dirty="0" err="1" smtClean="0">
                <a:solidFill>
                  <a:srgbClr val="00B0F0"/>
                </a:solidFill>
              </a:rPr>
              <a:t>виховної</a:t>
            </a:r>
            <a:r>
              <a:rPr lang="ru-RU" b="1" i="1" u="sng" dirty="0" smtClean="0">
                <a:solidFill>
                  <a:srgbClr val="00B0F0"/>
                </a:solidFill>
              </a:rPr>
              <a:t> </a:t>
            </a:r>
            <a:r>
              <a:rPr lang="ru-RU" b="1" i="1" u="sng" dirty="0" err="1" smtClean="0">
                <a:solidFill>
                  <a:srgbClr val="00B0F0"/>
                </a:solidFill>
              </a:rPr>
              <a:t>роботи</a:t>
            </a:r>
            <a:r>
              <a:rPr lang="ru-RU" b="1" i="1" u="sng" dirty="0" smtClean="0">
                <a:solidFill>
                  <a:srgbClr val="00B0F0"/>
                </a:solidFill>
              </a:rPr>
              <a:t> :</a:t>
            </a:r>
            <a:r>
              <a:rPr lang="ru-RU" dirty="0" smtClean="0">
                <a:solidFill>
                  <a:srgbClr val="00B0F0"/>
                </a:solidFill>
              </a:rPr>
              <a:t/>
            </a:r>
            <a:br>
              <a:rPr lang="ru-RU" dirty="0" smtClean="0">
                <a:solidFill>
                  <a:srgbClr val="00B0F0"/>
                </a:solidFill>
              </a:rPr>
            </a:br>
            <a:r>
              <a:rPr lang="ru-RU" dirty="0" smtClean="0">
                <a:solidFill>
                  <a:srgbClr val="00B0F0"/>
                </a:solidFill>
              </a:rPr>
              <a:t/>
            </a:r>
            <a:br>
              <a:rPr lang="ru-RU" dirty="0" smtClean="0">
                <a:solidFill>
                  <a:srgbClr val="00B0F0"/>
                </a:solidFill>
              </a:rPr>
            </a:b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95536" y="2332037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800" b="1" i="1" dirty="0" smtClean="0"/>
              <a:t>    </a:t>
            </a:r>
            <a:r>
              <a:rPr lang="uk-UA" sz="4800" b="1" i="1" dirty="0" smtClean="0">
                <a:solidFill>
                  <a:srgbClr val="002060"/>
                </a:solidFill>
              </a:rPr>
              <a:t>Виховання гуманності, формування особистості учня, національної свідомості і громадської гідності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Картинки\презентации\kartinki-dlya-prezentac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991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628800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i="1" u="sng" dirty="0" smtClean="0">
                <a:solidFill>
                  <a:schemeClr val="accent4">
                    <a:lumMod val="50000"/>
                  </a:schemeClr>
                </a:solidFill>
              </a:rPr>
              <a:t>Мо</a:t>
            </a:r>
            <a:r>
              <a:rPr lang="uk-UA" sz="4800" b="1" i="1" u="sng" dirty="0" smtClean="0">
                <a:solidFill>
                  <a:schemeClr val="accent4">
                    <a:lumMod val="50000"/>
                  </a:schemeClr>
                </a:solidFill>
              </a:rPr>
              <a:t>є</a:t>
            </a:r>
            <a:r>
              <a:rPr lang="ru-RU" sz="4800" b="1" i="1" u="sng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800" b="1" i="1" u="sng" dirty="0" err="1" smtClean="0">
                <a:solidFill>
                  <a:schemeClr val="accent4">
                    <a:lumMod val="50000"/>
                  </a:schemeClr>
                </a:solidFill>
              </a:rPr>
              <a:t>педагогічне</a:t>
            </a:r>
            <a:r>
              <a:rPr lang="ru-RU" sz="4800" b="1" i="1" u="sng" dirty="0" smtClean="0">
                <a:solidFill>
                  <a:schemeClr val="accent4">
                    <a:lumMod val="50000"/>
                  </a:schemeClr>
                </a:solidFill>
              </a:rPr>
              <a:t> кредо:</a:t>
            </a:r>
            <a:r>
              <a:rPr lang="ru-RU" sz="4800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4800" dirty="0" smtClean="0">
                <a:solidFill>
                  <a:schemeClr val="accent4">
                    <a:lumMod val="50000"/>
                  </a:schemeClr>
                </a:solidFill>
              </a:rPr>
            </a:br>
            <a:endParaRPr lang="ru-RU" sz="4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332037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4800" b="1" dirty="0" smtClean="0"/>
              <a:t>    </a:t>
            </a:r>
            <a:r>
              <a:rPr lang="ru-RU" sz="4800" b="1" dirty="0" err="1" smtClean="0">
                <a:solidFill>
                  <a:srgbClr val="7030A0"/>
                </a:solidFill>
              </a:rPr>
              <a:t>Навчаючи</a:t>
            </a:r>
            <a:r>
              <a:rPr lang="ru-RU" sz="4800" b="1" dirty="0" smtClean="0">
                <a:solidFill>
                  <a:srgbClr val="7030A0"/>
                </a:solidFill>
              </a:rPr>
              <a:t> – учись, 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  </a:t>
            </a:r>
            <a:r>
              <a:rPr lang="ru-RU" sz="4800" b="1" dirty="0" err="1" smtClean="0">
                <a:solidFill>
                  <a:srgbClr val="7030A0"/>
                </a:solidFill>
              </a:rPr>
              <a:t>навчаючи</a:t>
            </a:r>
            <a:r>
              <a:rPr lang="ru-RU" sz="4800" b="1" dirty="0" smtClean="0">
                <a:solidFill>
                  <a:srgbClr val="7030A0"/>
                </a:solidFill>
              </a:rPr>
              <a:t> – твори, 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у </a:t>
            </a:r>
            <a:r>
              <a:rPr lang="ru-RU" sz="4800" b="1" dirty="0" err="1" smtClean="0">
                <a:solidFill>
                  <a:srgbClr val="7030A0"/>
                </a:solidFill>
              </a:rPr>
              <a:t>процесі</a:t>
            </a:r>
            <a:r>
              <a:rPr lang="ru-RU" sz="4800" b="1" dirty="0" smtClean="0">
                <a:solidFill>
                  <a:srgbClr val="7030A0"/>
                </a:solidFill>
              </a:rPr>
              <a:t> </a:t>
            </a:r>
            <a:r>
              <a:rPr lang="ru-RU" sz="4800" b="1" dirty="0" err="1" smtClean="0">
                <a:solidFill>
                  <a:srgbClr val="7030A0"/>
                </a:solidFill>
              </a:rPr>
              <a:t>творчості</a:t>
            </a:r>
            <a:r>
              <a:rPr lang="ru-RU" sz="4800" b="1" dirty="0" smtClean="0">
                <a:solidFill>
                  <a:srgbClr val="7030A0"/>
                </a:solidFill>
              </a:rPr>
              <a:t> – </a:t>
            </a:r>
            <a:r>
              <a:rPr lang="ru-RU" sz="4800" b="1" dirty="0" err="1" smtClean="0">
                <a:solidFill>
                  <a:srgbClr val="7030A0"/>
                </a:solidFill>
              </a:rPr>
              <a:t>навчай</a:t>
            </a:r>
            <a:r>
              <a:rPr lang="ru-RU" sz="4800" b="1" dirty="0" smtClean="0">
                <a:solidFill>
                  <a:srgbClr val="7030A0"/>
                </a:solidFill>
              </a:rPr>
              <a:t>.</a:t>
            </a:r>
          </a:p>
          <a:p>
            <a:endParaRPr lang="ru-RU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Картинки\презентации\kartinki-dlya-prezentac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5912" y="0"/>
            <a:ext cx="925991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24744"/>
            <a:ext cx="8229600" cy="1143000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Класний керівник для дитини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>
            <a:normAutofit fontScale="47500" lnSpcReduction="20000"/>
          </a:bodyPr>
          <a:lstStyle/>
          <a:p>
            <a:r>
              <a:rPr lang="ru-RU" sz="5500" dirty="0" err="1" smtClean="0"/>
              <a:t>посередником</a:t>
            </a:r>
            <a:r>
              <a:rPr lang="ru-RU" sz="5500" dirty="0" smtClean="0"/>
              <a:t> </a:t>
            </a:r>
            <a:r>
              <a:rPr lang="ru-RU" sz="5500" dirty="0" err="1" smtClean="0"/>
              <a:t>між</a:t>
            </a:r>
            <a:r>
              <a:rPr lang="ru-RU" sz="5500" dirty="0" smtClean="0"/>
              <a:t> </a:t>
            </a:r>
            <a:r>
              <a:rPr lang="ru-RU" sz="5500" dirty="0" err="1" smtClean="0"/>
              <a:t>суспільством</a:t>
            </a:r>
            <a:r>
              <a:rPr lang="ru-RU" sz="5500" dirty="0" smtClean="0"/>
              <a:t> </a:t>
            </a:r>
            <a:r>
              <a:rPr lang="ru-RU" sz="5500" dirty="0" err="1" smtClean="0"/>
              <a:t>і</a:t>
            </a:r>
            <a:r>
              <a:rPr lang="ru-RU" sz="5500" dirty="0" smtClean="0"/>
              <a:t> </a:t>
            </a:r>
            <a:r>
              <a:rPr lang="ru-RU" sz="5500" dirty="0" err="1" smtClean="0"/>
              <a:t>зростаючої</a:t>
            </a:r>
            <a:r>
              <a:rPr lang="ru-RU" sz="5500" dirty="0" smtClean="0"/>
              <a:t> </a:t>
            </a:r>
            <a:r>
              <a:rPr lang="ru-RU" sz="5500" dirty="0" err="1" smtClean="0"/>
              <a:t>особистістю</a:t>
            </a:r>
            <a:r>
              <a:rPr lang="ru-RU" sz="5500" dirty="0" smtClean="0"/>
              <a:t> в </a:t>
            </a:r>
            <a:r>
              <a:rPr lang="ru-RU" sz="5500" dirty="0" err="1" smtClean="0"/>
              <a:t>засвоєнні</a:t>
            </a:r>
            <a:r>
              <a:rPr lang="ru-RU" sz="5500" dirty="0" smtClean="0"/>
              <a:t> основ </a:t>
            </a:r>
            <a:r>
              <a:rPr lang="ru-RU" sz="5500" dirty="0" err="1" smtClean="0"/>
              <a:t>культури</a:t>
            </a:r>
            <a:r>
              <a:rPr lang="ru-RU" sz="5500" dirty="0" smtClean="0"/>
              <a:t>, </a:t>
            </a:r>
            <a:r>
              <a:rPr lang="ru-RU" sz="5500" dirty="0" err="1" smtClean="0"/>
              <a:t>виробленої</a:t>
            </a:r>
            <a:r>
              <a:rPr lang="ru-RU" sz="5500" dirty="0" smtClean="0"/>
              <a:t> </a:t>
            </a:r>
            <a:r>
              <a:rPr lang="ru-RU" sz="5500" dirty="0" err="1" smtClean="0"/>
              <a:t>людством</a:t>
            </a:r>
            <a:r>
              <a:rPr lang="ru-RU" sz="5500" dirty="0" smtClean="0"/>
              <a:t> </a:t>
            </a:r>
            <a:r>
              <a:rPr lang="ru-RU" sz="5500" dirty="0" err="1" smtClean="0"/>
              <a:t>протягом</a:t>
            </a:r>
            <a:r>
              <a:rPr lang="ru-RU" sz="5500" dirty="0" smtClean="0"/>
              <a:t> </a:t>
            </a:r>
            <a:r>
              <a:rPr lang="ru-RU" sz="5500" dirty="0" err="1" smtClean="0"/>
              <a:t>багатьох</a:t>
            </a:r>
            <a:r>
              <a:rPr lang="ru-RU" sz="5500" dirty="0" smtClean="0"/>
              <a:t> </a:t>
            </a:r>
            <a:r>
              <a:rPr lang="ru-RU" sz="5500" dirty="0" err="1" smtClean="0"/>
              <a:t>століть</a:t>
            </a:r>
            <a:r>
              <a:rPr lang="ru-RU" sz="5500" dirty="0" smtClean="0"/>
              <a:t>;</a:t>
            </a:r>
          </a:p>
          <a:p>
            <a:r>
              <a:rPr lang="ru-RU" sz="5500" dirty="0" err="1" smtClean="0"/>
              <a:t>архітектором</a:t>
            </a:r>
            <a:r>
              <a:rPr lang="ru-RU" sz="5500" dirty="0" smtClean="0"/>
              <a:t> </a:t>
            </a:r>
            <a:r>
              <a:rPr lang="ru-RU" sz="5500" dirty="0" err="1" smtClean="0"/>
              <a:t>відносин</a:t>
            </a:r>
            <a:r>
              <a:rPr lang="ru-RU" sz="5500" dirty="0" smtClean="0"/>
              <a:t> </a:t>
            </a:r>
            <a:r>
              <a:rPr lang="ru-RU" sz="5500" dirty="0" err="1" smtClean="0"/>
              <a:t>співробітництва</a:t>
            </a:r>
            <a:r>
              <a:rPr lang="ru-RU" sz="5500" dirty="0" smtClean="0"/>
              <a:t> </a:t>
            </a:r>
            <a:r>
              <a:rPr lang="ru-RU" sz="5500" dirty="0" err="1" smtClean="0"/>
              <a:t>з</a:t>
            </a:r>
            <a:r>
              <a:rPr lang="ru-RU" sz="5500" dirty="0" smtClean="0"/>
              <a:t> </a:t>
            </a:r>
            <a:r>
              <a:rPr lang="ru-RU" sz="5500" dirty="0" err="1" smtClean="0"/>
              <a:t>усіма</a:t>
            </a:r>
            <a:r>
              <a:rPr lang="ru-RU" sz="5500" dirty="0" smtClean="0"/>
              <a:t> </a:t>
            </a:r>
            <a:r>
              <a:rPr lang="ru-RU" sz="5500" dirty="0" err="1" smtClean="0"/>
              <a:t>суб'єктами</a:t>
            </a:r>
            <a:r>
              <a:rPr lang="ru-RU" sz="5500" dirty="0" smtClean="0"/>
              <a:t> </a:t>
            </a:r>
            <a:r>
              <a:rPr lang="ru-RU" sz="5500" dirty="0" err="1" smtClean="0"/>
              <a:t>освітнього</a:t>
            </a:r>
            <a:r>
              <a:rPr lang="ru-RU" sz="5500" dirty="0" smtClean="0"/>
              <a:t> простору </a:t>
            </a:r>
            <a:r>
              <a:rPr lang="ru-RU" sz="5500" dirty="0" err="1" smtClean="0"/>
              <a:t>школи</a:t>
            </a:r>
            <a:r>
              <a:rPr lang="ru-RU" sz="5500" dirty="0" smtClean="0"/>
              <a:t>;</a:t>
            </a:r>
          </a:p>
          <a:p>
            <a:r>
              <a:rPr lang="ru-RU" sz="5500" dirty="0" err="1" smtClean="0"/>
              <a:t>творцем</a:t>
            </a:r>
            <a:r>
              <a:rPr lang="ru-RU" sz="5500" dirty="0" smtClean="0"/>
              <a:t> оптимального </a:t>
            </a:r>
            <a:r>
              <a:rPr lang="ru-RU" sz="5500" dirty="0" err="1" smtClean="0"/>
              <a:t>розвитку</a:t>
            </a:r>
            <a:r>
              <a:rPr lang="ru-RU" sz="5500" dirty="0" smtClean="0"/>
              <a:t>  </a:t>
            </a:r>
            <a:r>
              <a:rPr lang="ru-RU" sz="5500" dirty="0" err="1" smtClean="0"/>
              <a:t>мікросередовища</a:t>
            </a:r>
            <a:r>
              <a:rPr lang="ru-RU" sz="5500" dirty="0" smtClean="0"/>
              <a:t> та </a:t>
            </a:r>
            <a:r>
              <a:rPr lang="ru-RU" sz="5500" dirty="0" err="1" smtClean="0"/>
              <a:t>сприятливого</a:t>
            </a:r>
            <a:r>
              <a:rPr lang="ru-RU" sz="5500" dirty="0" smtClean="0"/>
              <a:t> </a:t>
            </a:r>
            <a:r>
              <a:rPr lang="ru-RU" sz="5500" dirty="0" err="1" smtClean="0"/>
              <a:t>морально-психологічного</a:t>
            </a:r>
            <a:r>
              <a:rPr lang="ru-RU" sz="5500" dirty="0" smtClean="0"/>
              <a:t> </a:t>
            </a:r>
            <a:r>
              <a:rPr lang="ru-RU" sz="5500" dirty="0" err="1" smtClean="0"/>
              <a:t>клімату</a:t>
            </a:r>
            <a:r>
              <a:rPr lang="ru-RU" sz="5500" dirty="0" smtClean="0"/>
              <a:t> в </a:t>
            </a:r>
            <a:r>
              <a:rPr lang="ru-RU" sz="5500" dirty="0" err="1" smtClean="0"/>
              <a:t>класі</a:t>
            </a:r>
            <a:r>
              <a:rPr lang="ru-RU" sz="5500" dirty="0" smtClean="0"/>
              <a:t>;</a:t>
            </a:r>
          </a:p>
          <a:p>
            <a:r>
              <a:rPr lang="ru-RU" sz="5500" dirty="0" smtClean="0"/>
              <a:t>координатором </a:t>
            </a:r>
            <a:r>
              <a:rPr lang="ru-RU" sz="5500" dirty="0" err="1" smtClean="0"/>
              <a:t>спільних</a:t>
            </a:r>
            <a:r>
              <a:rPr lang="ru-RU" sz="5500" dirty="0" smtClean="0"/>
              <a:t> </a:t>
            </a:r>
            <a:r>
              <a:rPr lang="ru-RU" sz="5500" dirty="0" err="1" smtClean="0"/>
              <a:t>дій</a:t>
            </a:r>
            <a:r>
              <a:rPr lang="ru-RU" sz="5500" dirty="0" smtClean="0"/>
              <a:t> </a:t>
            </a:r>
            <a:r>
              <a:rPr lang="ru-RU" sz="5500" dirty="0" err="1" smtClean="0"/>
              <a:t>педагогів</a:t>
            </a:r>
            <a:r>
              <a:rPr lang="ru-RU" sz="5500" dirty="0" smtClean="0"/>
              <a:t>, </a:t>
            </a:r>
            <a:r>
              <a:rPr lang="ru-RU" sz="5500" dirty="0" err="1" smtClean="0"/>
              <a:t>сім'ї</a:t>
            </a:r>
            <a:r>
              <a:rPr lang="ru-RU" sz="5500" dirty="0" smtClean="0"/>
              <a:t> </a:t>
            </a:r>
            <a:r>
              <a:rPr lang="ru-RU" sz="5500" dirty="0" err="1" smtClean="0"/>
              <a:t>і</a:t>
            </a:r>
            <a:r>
              <a:rPr lang="ru-RU" sz="5500" dirty="0" smtClean="0"/>
              <a:t> </a:t>
            </a:r>
            <a:r>
              <a:rPr lang="ru-RU" sz="5500" dirty="0" err="1" smtClean="0"/>
              <a:t>соціуму</a:t>
            </a:r>
            <a:r>
              <a:rPr lang="ru-RU" sz="5500" dirty="0" smtClean="0"/>
              <a:t>;</a:t>
            </a:r>
          </a:p>
          <a:p>
            <a:r>
              <a:rPr lang="ru-RU" sz="5500" dirty="0" err="1" smtClean="0"/>
              <a:t>творцем</a:t>
            </a:r>
            <a:r>
              <a:rPr lang="ru-RU" sz="5500" dirty="0" smtClean="0"/>
              <a:t> </a:t>
            </a:r>
            <a:r>
              <a:rPr lang="ru-RU" sz="5500" dirty="0" err="1" smtClean="0"/>
              <a:t>повсякденної</a:t>
            </a:r>
            <a:r>
              <a:rPr lang="ru-RU" sz="5500" dirty="0" smtClean="0"/>
              <a:t> </a:t>
            </a:r>
            <a:r>
              <a:rPr lang="ru-RU" sz="5500" dirty="0" err="1" smtClean="0"/>
              <a:t>життєдіяльності</a:t>
            </a:r>
            <a:r>
              <a:rPr lang="ru-RU" sz="5500" dirty="0" smtClean="0"/>
              <a:t> </a:t>
            </a:r>
            <a:r>
              <a:rPr lang="ru-RU" sz="5500" dirty="0" err="1" smtClean="0"/>
              <a:t>дітей</a:t>
            </a:r>
            <a:r>
              <a:rPr lang="ru-RU" sz="5500" dirty="0" smtClean="0"/>
              <a:t>, </a:t>
            </a:r>
            <a:r>
              <a:rPr lang="ru-RU" sz="5500" dirty="0" err="1" smtClean="0"/>
              <a:t>незамінним</a:t>
            </a:r>
            <a:r>
              <a:rPr lang="ru-RU" sz="5500" dirty="0" smtClean="0"/>
              <a:t> </a:t>
            </a:r>
            <a:r>
              <a:rPr lang="ru-RU" sz="5500" dirty="0" err="1" smtClean="0"/>
              <a:t>помічником</a:t>
            </a:r>
            <a:r>
              <a:rPr lang="ru-RU" sz="5500" dirty="0" smtClean="0"/>
              <a:t> </a:t>
            </a:r>
            <a:r>
              <a:rPr lang="ru-RU" sz="5500" dirty="0" err="1" smtClean="0"/>
              <a:t>індивідуального</a:t>
            </a:r>
            <a:r>
              <a:rPr lang="ru-RU" sz="5500" dirty="0" smtClean="0"/>
              <a:t> </a:t>
            </a:r>
            <a:r>
              <a:rPr lang="ru-RU" sz="5500" dirty="0" err="1" smtClean="0"/>
              <a:t>розвитку</a:t>
            </a:r>
            <a:r>
              <a:rPr lang="ru-RU" sz="5500" dirty="0" smtClean="0"/>
              <a:t> </a:t>
            </a:r>
            <a:r>
              <a:rPr lang="ru-RU" sz="5500" dirty="0" err="1" smtClean="0"/>
              <a:t>кожної</a:t>
            </a:r>
            <a:r>
              <a:rPr lang="ru-RU" sz="5500" dirty="0" smtClean="0"/>
              <a:t> </a:t>
            </a:r>
            <a:r>
              <a:rPr lang="ru-RU" sz="5500" dirty="0" err="1" smtClean="0"/>
              <a:t>дитини</a:t>
            </a:r>
            <a:r>
              <a:rPr lang="ru-RU" sz="55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Картинки\презентации\kartinki-dlya-prezentac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5912" y="0"/>
            <a:ext cx="9259912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800" b="1" u="sng" dirty="0" smtClean="0"/>
              <a:t>Мета</a:t>
            </a:r>
            <a:r>
              <a:rPr lang="ru-RU" sz="3800" u="sng" dirty="0" smtClean="0"/>
              <a:t> </a:t>
            </a:r>
            <a:r>
              <a:rPr lang="uk-UA" sz="3800" dirty="0" smtClean="0"/>
              <a:t>– сприяти розвитку </a:t>
            </a:r>
            <a:r>
              <a:rPr lang="ru-RU" sz="3800" dirty="0" smtClean="0"/>
              <a:t>морально</a:t>
            </a:r>
            <a:r>
              <a:rPr lang="uk-UA" sz="3800" dirty="0" smtClean="0"/>
              <a:t>ї, інтелектуальної, активної особистості, здатної до самопізнання та саморозвитку, формування духовної особистості. Виховування в кожному учневі гармонійно розвинену людину, духовно багату, інтелектуальну, яка успішно реалізується в соціумі, як творча, соціально активна особистість.</a:t>
            </a:r>
            <a:endParaRPr lang="ru-RU" sz="3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Картинки\презентации\kartinki-dlya-prezentac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5912" y="0"/>
            <a:ext cx="925991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uk-UA" b="1" u="sng" dirty="0" smtClean="0"/>
              <a:t/>
            </a:r>
            <a:br>
              <a:rPr lang="uk-UA" b="1" u="sng" dirty="0" smtClean="0"/>
            </a:br>
            <a:r>
              <a:rPr lang="uk-UA" b="1" u="sng" dirty="0" smtClean="0"/>
              <a:t>Завдання: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6"/>
            <a:ext cx="8229600" cy="4525963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uk-UA" sz="9600" dirty="0" smtClean="0"/>
              <a:t>Сприяти збагаченню духовного світу, формуванню світосприйняття, розвитку  пізнавальної активності.</a:t>
            </a:r>
            <a:endParaRPr lang="ru-RU" sz="9600" dirty="0" smtClean="0"/>
          </a:p>
          <a:p>
            <a:pPr lvl="0"/>
            <a:r>
              <a:rPr lang="uk-UA" sz="9600" dirty="0" smtClean="0"/>
              <a:t>Сприяти умовам для проявлення та розвитку творчого потенціалу учнів.</a:t>
            </a:r>
            <a:endParaRPr lang="ru-RU" sz="9600" dirty="0" smtClean="0"/>
          </a:p>
          <a:p>
            <a:pPr lvl="0"/>
            <a:r>
              <a:rPr lang="uk-UA" sz="9600" dirty="0" smtClean="0"/>
              <a:t>Формувати комунікативні вміння та навички, здатність адекватно обирати форми та засоби спілкування в різних ситуаціях.</a:t>
            </a:r>
            <a:endParaRPr lang="ru-RU" sz="9600" dirty="0" smtClean="0"/>
          </a:p>
          <a:p>
            <a:pPr lvl="0"/>
            <a:r>
              <a:rPr lang="uk-UA" sz="9600" dirty="0" smtClean="0"/>
              <a:t>Виховання гідного громадянина, патріота своєї  держави, законослухняної та ідейної особистості.</a:t>
            </a:r>
            <a:endParaRPr lang="ru-RU" sz="9600" dirty="0" smtClean="0"/>
          </a:p>
          <a:p>
            <a:pPr lvl="0"/>
            <a:r>
              <a:rPr lang="uk-UA" sz="9600" dirty="0" smtClean="0"/>
              <a:t>Виховання фізично і духовно здорової, високоінтелектуальної особистості,  яка цінувала культури й традицій свого народу, носія національної ідеї.</a:t>
            </a:r>
            <a:endParaRPr lang="ru-RU" sz="9600" dirty="0" smtClean="0"/>
          </a:p>
          <a:p>
            <a:pPr lvl="0"/>
            <a:r>
              <a:rPr lang="uk-UA" sz="9600" dirty="0" smtClean="0"/>
              <a:t>Виховання особистості, яка має на все власну думку, здатної до самовираження, самоствердження, відповідальної й принципової.</a:t>
            </a:r>
            <a:endParaRPr lang="ru-RU" sz="9600" dirty="0" smtClean="0"/>
          </a:p>
          <a:p>
            <a:pPr lvl="0"/>
            <a:r>
              <a:rPr lang="uk-UA" sz="9600" dirty="0" smtClean="0"/>
              <a:t>Виховання чесної й порядної людини, здатної жити за законами честі.</a:t>
            </a:r>
            <a:endParaRPr lang="ru-RU" sz="9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Картинки\презентации\kartinki-dlya-prezentac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5912" y="0"/>
            <a:ext cx="925991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8686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uk-UA" b="1" u="sng" dirty="0" smtClean="0"/>
              <a:t/>
            </a:r>
            <a:br>
              <a:rPr lang="uk-UA" b="1" u="sng" dirty="0" smtClean="0"/>
            </a:br>
            <a:r>
              <a:rPr lang="uk-UA" b="1" u="sng" dirty="0" smtClean="0"/>
              <a:t>Завдання: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84784"/>
            <a:ext cx="8892480" cy="4525963"/>
          </a:xfrm>
        </p:spPr>
        <p:txBody>
          <a:bodyPr>
            <a:noAutofit/>
          </a:bodyPr>
          <a:lstStyle/>
          <a:p>
            <a:pPr lvl="0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Створення комфортних умов для плідного саморозвитку й самовдосконалення особистості.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Створення умов для консолідації зусиль педагогів, дитячих колективів, батьків, громадськості.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Формування прийомів самоконтролю, виховання поваги до старших, взаємоповаги, волі, альтруїзму.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Формування вміння спілкуватися, сприяння виробленню в учнів норм етики, моральних переконань, конструктивного діалогу, міжособистісних взаємин.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Формування естетичних смаків, любові до праці.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Залучення учнів до соціально значущої діяльності, формування в них потреби в громадській роботі.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Акцентування на усвідомленні  сили єдності </a:t>
            </a:r>
            <a:r>
              <a:rPr lang="uk-UA" sz="2200" i="1" dirty="0" smtClean="0">
                <a:latin typeface="Times New Roman" pitchFamily="18" charset="0"/>
                <a:cs typeface="Times New Roman" pitchFamily="18" charset="0"/>
              </a:rPr>
              <a:t>школа – сім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200" i="1" dirty="0" smtClean="0">
                <a:latin typeface="Times New Roman" pitchFamily="18" charset="0"/>
                <a:cs typeface="Times New Roman" pitchFamily="18" charset="0"/>
              </a:rPr>
              <a:t>я – громадськість.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</TotalTime>
  <Words>743</Words>
  <Application>Microsoft Office PowerPoint</Application>
  <PresentationFormat>Экран (4:3)</PresentationFormat>
  <Paragraphs>61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Опис педагогічного досвіду</vt:lpstr>
      <vt:lpstr>Слайд 2</vt:lpstr>
      <vt:lpstr>Слайд 3</vt:lpstr>
      <vt:lpstr> Проблема виховної роботи :  </vt:lpstr>
      <vt:lpstr>Моє педагогічне кредо: </vt:lpstr>
      <vt:lpstr>Класний керівник для дитини</vt:lpstr>
      <vt:lpstr>Слайд 7</vt:lpstr>
      <vt:lpstr> Завдання: </vt:lpstr>
      <vt:lpstr> Завдання: </vt:lpstr>
      <vt:lpstr>Принципи  виховної системи. </vt:lpstr>
      <vt:lpstr>Слайд 11</vt:lpstr>
      <vt:lpstr>Напрямки виховної системи класу</vt:lpstr>
      <vt:lpstr>Напрямки виховної системи класу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Опис педагогічного досвіду</dc:title>
  <dc:creator>ZZZ</dc:creator>
  <cp:lastModifiedBy>Lena</cp:lastModifiedBy>
  <cp:revision>10</cp:revision>
  <dcterms:created xsi:type="dcterms:W3CDTF">2015-10-20T19:36:45Z</dcterms:created>
  <dcterms:modified xsi:type="dcterms:W3CDTF">2015-10-22T17:15:34Z</dcterms:modified>
</cp:coreProperties>
</file>